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46</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0.15669289855499979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9.484500000000029E-2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0.99016999999999999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9.4844999999999402E-2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0.34020000000000028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0.60505200000000059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6.6149050000000003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0.14750517342529967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9.6283999999999814E-2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1.0051860000000001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9.6283000000000563E-2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0.34535899999999931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0.82034200000000013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6.6836770000000003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1.3634490000000001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0.48569899999999944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0.13540900000000011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1.4136519999999999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0.135409000000001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0.4167933117968996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8.0755470000000003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4.9413999999999625E-2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0.36089400000000005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0.10061500000000034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1.0504039999999994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0.1006140000000002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0.36089500000000019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0.54949400000000015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6.5157179999999997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0.12060000000000048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0.34591800000000017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9.6439999999999415E-2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1.0068150000000005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9.6439000000000163E-2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0.34591900000000031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0.758521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7.924194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5.7738999999999763E-2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0.15188799999999958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4.2345000000000965E-2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0.44207699999999939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4.2344999999999189E-2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0.15188800000000136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0.13394399999999962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8.802619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3</c:v>
                </c:pt>
                <c:pt idx="1">
                  <c:v>37</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8.1697999999999826E-2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0.33103199999999999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9.2289000000000065E-2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0.96348699999999976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9.2289000000000065E-2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0.33103200000000044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0.74394999999999989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4.3895900000000001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0.31278999999999968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0.34836400000000012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9.7120999999999569E-2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1.0139310000000004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9.7121000000000457E-2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0.34836399999999923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0.84741300000000042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6.2234499999999997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0.34900198525760029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0.15766799999999925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1.6460290000000004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0.15766799999999925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0.5655380000000001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0.63150900000000121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7.147049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0.85348699999999944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0.416798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0.11620000000000008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1.2131119999999997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0.11620000000000097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0.41679699999999897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0.36067800000000005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7.8963710000000003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1.1681909999999998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0.42844800000000038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0.11944800000000022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1.2470229999999995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0.11944800000000022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0.4284479999999995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0.83129600000000092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5.9396449999999996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Feedback on care Q49. During your hospital stay, were you ever asked to give your views on the quality of your care?</c:v>
                </c:pt>
                <c:pt idx="2">
                  <c:v>Nurses Q22. In your opinion, were there enough nurses on duty to care for you in hospital?</c:v>
                </c:pt>
                <c:pt idx="3">
                  <c:v>The hospital and ward Q7. Did the hospital staff explain the reasons for changing wards during the night in a way you could understand?</c:v>
                </c:pt>
                <c:pt idx="4">
                  <c:v>Your care and treatment Q29. Do you think the hospital staff did everything they could to help control your pain?</c:v>
                </c:pt>
              </c:strCache>
            </c:strRef>
          </c:cat>
          <c:val>
            <c:numRef>
              <c:f>Sheet1!$B$2:$B$6</c:f>
              <c:numCache>
                <c:formatCode>0.0</c:formatCode>
                <c:ptCount val="5"/>
                <c:pt idx="0">
                  <c:v>7.9</c:v>
                </c:pt>
                <c:pt idx="1">
                  <c:v>1.7</c:v>
                </c:pt>
                <c:pt idx="2">
                  <c:v>7.6</c:v>
                </c:pt>
                <c:pt idx="3">
                  <c:v>6.8</c:v>
                </c:pt>
                <c:pt idx="4">
                  <c:v>8.9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Feedback on care Q49. During your hospital stay, were you ever asked to give your views on the quality of your care?</c:v>
                </c:pt>
                <c:pt idx="2">
                  <c:v>Nurses Q22. In your opinion, were there enough nurses on duty to care for you in hospital?</c:v>
                </c:pt>
                <c:pt idx="3">
                  <c:v>The hospital and ward Q7. Did the hospital staff explain the reasons for changing wards during the night in a way you could understand?</c:v>
                </c:pt>
                <c:pt idx="4">
                  <c:v>Your care and treatment Q29. Do you think the hospital staff did everything they could to help control your pain?</c:v>
                </c:pt>
              </c:strCache>
            </c:strRef>
          </c:cat>
          <c:val>
            <c:numRef>
              <c:f>Sheet1!$C$2:$C$6</c:f>
              <c:numCache>
                <c:formatCode>0.0</c:formatCode>
                <c:ptCount val="5"/>
                <c:pt idx="0">
                  <c:v>7.5</c:v>
                </c:pt>
                <c:pt idx="1">
                  <c:v>1.4</c:v>
                </c:pt>
                <c:pt idx="2">
                  <c:v>7.3</c:v>
                </c:pt>
                <c:pt idx="3">
                  <c:v>6.7</c:v>
                </c:pt>
                <c:pt idx="4">
                  <c:v>8.8000000000000007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Your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Your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Your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Your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Your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Your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Your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Your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1.70501876176574</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7.3815557190600012E-2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0.12965800000000005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1.353612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0.12965800000000005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0.46506999999999987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0.79175800000000018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1.7050190000000001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Your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Your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Your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Your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Your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Your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Your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Your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9.0509556950878203</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Q36. To what extent did hospital staff take your family or home situation into account when planning for you to leave hospital?</c:v>
                </c:pt>
                <c:pt idx="1">
                  <c:v>The hospital and ward Q13. Did you get enough help from staff to eat your meals?</c:v>
                </c:pt>
                <c:pt idx="2">
                  <c:v>Leaving hospital Q38. Were you given enough notice about when you were going to leave hospital?</c:v>
                </c:pt>
                <c:pt idx="3">
                  <c:v>The hospital and ward Q14. Were you able to get hospital food outside of set meal times?</c:v>
                </c:pt>
                <c:pt idx="4">
                  <c:v>Admission to hospital Q3. How long do you feel you had to wait to get to a bed on a ward after you arrived at the hospital?</c:v>
                </c:pt>
              </c:strCache>
            </c:strRef>
          </c:cat>
          <c:val>
            <c:numRef>
              <c:f>Sheet1!$B$2:$B$6</c:f>
              <c:numCache>
                <c:formatCode>0.0</c:formatCode>
                <c:ptCount val="5"/>
                <c:pt idx="0">
                  <c:v>6.7</c:v>
                </c:pt>
                <c:pt idx="1">
                  <c:v>7</c:v>
                </c:pt>
                <c:pt idx="2">
                  <c:v>6.5</c:v>
                </c:pt>
                <c:pt idx="3">
                  <c:v>5.4</c:v>
                </c:pt>
                <c:pt idx="4">
                  <c:v>6.4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Q36. To what extent did hospital staff take your family or home situation into account when planning for you to leave hospital?</c:v>
                </c:pt>
                <c:pt idx="1">
                  <c:v>The hospital and ward Q13. Did you get enough help from staff to eat your meals?</c:v>
                </c:pt>
                <c:pt idx="2">
                  <c:v>Leaving hospital Q38. Were you given enough notice about when you were going to leave hospital?</c:v>
                </c:pt>
                <c:pt idx="3">
                  <c:v>The hospital and ward Q14. Were you able to get hospital food outside of set meal times?</c:v>
                </c:pt>
                <c:pt idx="4">
                  <c:v>Admission to hospital Q3. How long do you feel you had to wait to get to a bed on a ward after you arrived at the hospital?</c:v>
                </c:pt>
              </c:strCache>
            </c:strRef>
          </c:cat>
          <c:val>
            <c:numRef>
              <c:f>Sheet1!$C$2:$C$6</c:f>
              <c:numCache>
                <c:formatCode>0.0</c:formatCode>
                <c:ptCount val="5"/>
                <c:pt idx="0">
                  <c:v>7.2</c:v>
                </c:pt>
                <c:pt idx="1">
                  <c:v>7.5</c:v>
                </c:pt>
                <c:pt idx="2">
                  <c:v>7</c:v>
                </c:pt>
                <c:pt idx="3">
                  <c:v>5.9</c:v>
                </c:pt>
                <c:pt idx="4">
                  <c:v>6.8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0.23929500000000026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0.22759699999999938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6.3452000000001618E-2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0.66243300000000005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6.3451999999999842E-2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0.22759699999999938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6.6753000000000284E-2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9.0509559999999993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Your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Your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Your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Your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Your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Your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Your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Your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8.0969846505716703</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0.26211702827430017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8.1999000000000599E-2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0.85605399999999943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8.1998999999999711E-2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0.29412000000000127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0.45715099999999964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8.0969850000000001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7.9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2.0999999999999996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5.5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6.7</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3.3</c:v>
                </c:pt>
                <c:pt idx="1">
                  <c:v>4.5</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6.7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3.3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4.8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0</c:v>
                </c:pt>
                <c:pt idx="2">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5.2</c:v>
                </c:pt>
                <c:pt idx="2">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7.3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0</c:v>
                </c:pt>
                <c:pt idx="2">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2.7</c:v>
                </c:pt>
                <c:pt idx="2">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7.5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2.5</c:v>
                </c:pt>
                <c:pt idx="2">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6.9</c:v>
                </c:pt>
                <c:pt idx="1">
                  <c:v>6.7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3.3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8.9</c:v>
                </c:pt>
                <c:pt idx="2">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1.0999999999999996</c:v>
                </c:pt>
                <c:pt idx="2">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7.8</c:v>
                </c:pt>
                <c:pt idx="1">
                  <c:v>7.6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2.2000000000000002</c:v>
                </c:pt>
                <c:pt idx="1">
                  <c:v>2.4000000000000004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7.8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2.2000000000000002</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Your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Your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Your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Your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Your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Your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Your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Your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7.1549789445713703</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7.8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2.2000000000000002</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6.2</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0</c:v>
                </c:pt>
                <c:pt idx="2">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3.8</c:v>
                </c:pt>
                <c:pt idx="2">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6.4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3.5999999999999996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6.1</c:v>
                </c:pt>
                <c:pt idx="1">
                  <c:v>4.9000000000000004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3.9000000000000004</c:v>
                </c:pt>
                <c:pt idx="1">
                  <c:v>5.0999999999999996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9.6</c:v>
                </c:pt>
                <c:pt idx="2">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0.40000000000000036</c:v>
                </c:pt>
                <c:pt idx="2">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8.5</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1.5</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9.3000000000000007</c:v>
                </c:pt>
                <c:pt idx="1">
                  <c:v>9</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0.69999999999999929</c:v>
                </c:pt>
                <c:pt idx="1">
                  <c:v>1</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8.3000000000000007</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1.6999999999999993</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8.3000000000000007</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1.6999999999999993</c:v>
                </c:pt>
                <c:pt idx="2">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c:v>
                </c:pt>
                <c:pt idx="1">
                  <c:v>8.8000000000000007</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c:v>
                </c:pt>
                <c:pt idx="1">
                  <c:v>1.1999999999999993</c:v>
                </c:pt>
                <c:pt idx="2">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8.1999999999999993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1.8000000000000007</c:v>
                </c:pt>
                <c:pt idx="2">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c:v>
                </c:pt>
                <c:pt idx="1">
                  <c:v>7.1</c:v>
                </c:pt>
                <c:pt idx="2">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c:v>
                </c:pt>
                <c:pt idx="1">
                  <c:v>2.9000000000000004</c:v>
                </c:pt>
                <c:pt idx="2">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7.2</c:v>
                </c:pt>
                <c:pt idx="2">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2.8</c:v>
                </c:pt>
                <c:pt idx="2">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6.9</c:v>
                </c:pt>
                <c:pt idx="2">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3.0999999999999996</c:v>
                </c:pt>
                <c:pt idx="2">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8.6</c:v>
                </c:pt>
                <c:pt idx="2">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1.4000000000000004</c:v>
                </c:pt>
                <c:pt idx="2">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0.47801544194089995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0.16832000000000047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1.7572380000000001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0.77206699999999895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0.767710000000001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6.3746099999999997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3</c:v>
                </c:pt>
                <c:pt idx="2">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6.2</c:v>
                </c:pt>
                <c:pt idx="1">
                  <c:v>5.8</c:v>
                </c:pt>
                <c:pt idx="2">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3.8</c:v>
                </c:pt>
                <c:pt idx="1">
                  <c:v>4.2</c:v>
                </c:pt>
                <c:pt idx="2">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9.5</c:v>
                </c:pt>
                <c:pt idx="1">
                  <c:v>0</c:v>
                </c:pt>
                <c:pt idx="2">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0.5</c:v>
                </c:pt>
                <c:pt idx="1">
                  <c:v>1</c:v>
                </c:pt>
                <c:pt idx="2">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0.51415565905420024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0.14335999999999949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1.4966499999999998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0.65757400000000032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0.2720710000000004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7.9353480000000003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8.6</c:v>
                </c:pt>
                <c:pt idx="2">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1.4000000000000004</c:v>
                </c:pt>
                <c:pt idx="2">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7.7</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2.2999999999999998</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1.4000000000000004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6.6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3.4000000000000004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7.8</c:v>
                </c:pt>
                <c:pt idx="1">
                  <c:v>7.2</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2.2000000000000002</c:v>
                </c:pt>
                <c:pt idx="1">
                  <c:v>2.8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6.4</c:v>
                </c:pt>
                <c:pt idx="2">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3.5999999999999996</c:v>
                </c:pt>
                <c:pt idx="2">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6.5</c:v>
                </c:pt>
                <c:pt idx="1">
                  <c:v>6.4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3.5</c:v>
                </c:pt>
                <c:pt idx="1">
                  <c:v>3.5999999999999996</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8.1999999999999993</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1.8000000000000007</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Your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Your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Your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Your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Your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Your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Your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Your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7.4374168486276</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6.6</c:v>
                </c:pt>
                <c:pt idx="2">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3.4000000000000004</c:v>
                </c:pt>
                <c:pt idx="2">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8.1</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1.9000000000000004</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8.6999999999999993</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1.3000000000000007</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3.1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4.5</c:v>
                </c:pt>
                <c:pt idx="1">
                  <c:v>4.2</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5.5</c:v>
                </c:pt>
                <c:pt idx="1">
                  <c:v>5.8</c:v>
                </c:pt>
                <c:pt idx="2">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6.4</c:v>
                </c:pt>
                <c:pt idx="1">
                  <c:v>6.1</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3.5999999999999996</c:v>
                </c:pt>
                <c:pt idx="1">
                  <c:v>3.9000000000000004</c:v>
                </c:pt>
                <c:pt idx="2">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7.4</c:v>
                </c:pt>
                <c:pt idx="1">
                  <c:v>6.9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2.5999999999999996</c:v>
                </c:pt>
                <c:pt idx="1">
                  <c:v>3.0999999999999996</c:v>
                </c:pt>
                <c:pt idx="2">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c:v>
                </c:pt>
                <c:pt idx="1">
                  <c:v>7.6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c:v>
                </c:pt>
                <c:pt idx="1">
                  <c:v>2.4000000000000004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c:v>
                </c:pt>
                <c:pt idx="1">
                  <c:v>5.7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c:v>
                </c:pt>
                <c:pt idx="1">
                  <c:v>4.3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0.8</c:v>
                </c:pt>
                <c:pt idx="2">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2.6</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7.4</c:v>
                </c:pt>
                <c:pt idx="1">
                  <c:v>9.1999999999999993</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78.66</c:v>
                </c:pt>
                <c:pt idx="1">
                  <c:v>1.4887999999999999</c:v>
                </c:pt>
                <c:pt idx="2">
                  <c:v>3.7221000000000002</c:v>
                </c:pt>
                <c:pt idx="3">
                  <c:v>11.414400000000001</c:v>
                </c:pt>
                <c:pt idx="4">
                  <c:v>0.99260000000000004</c:v>
                </c:pt>
                <c:pt idx="5">
                  <c:v>3.7221000000000002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3.85099999999996E-2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0.4721820000000001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0.13164100000000012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1.3743109999999996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0.60382300000000022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0.45199000000000034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7.4255630000000004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9.4</c:v>
                </c:pt>
                <c:pt idx="1">
                  <c:v>8.8000000000000007</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0.59999999999999964</c:v>
                </c:pt>
                <c:pt idx="1">
                  <c:v>1.1999999999999993</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7.7</c:v>
                </c:pt>
                <c:pt idx="2">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2.2999999999999998</c:v>
                </c:pt>
                <c:pt idx="2">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5.2270971019003909E-3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0.19153500000000001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1.9995989999999999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0.878552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1.5993839999999997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5.6250229999999997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2.9120999999999952E-2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0.33670000000000044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9.3869999999999898E-2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0.97998400000000085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0.43056899999999843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0.42550100000000057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7.7362200000000003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0.31598377540349976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8.9872000000000618E-2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0.93825299999999956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0.41223399999999977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0.35139600000000115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7.9535109999999998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0.25395409375559996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0.19007000000000041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1.9843039999999998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0.87183200000000038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0.4715619999999987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6.778537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7.0021999999999807E-2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0.23817600000000105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6.6402000000000072E-2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0.69322599999999923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6.6402000000000072E-2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0.23817700000000031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0.13332199999999972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9.0634110000000003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0.24374002279209961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0.10657099999999975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1.1125889999999998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0.10657100000000064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0.38226099999999974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0.21114799999999967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7.7743060000000002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0.15576236853580028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0.10737400000000008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1.1209720000000001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0.10737499999999933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0.38513999999999982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0.3100120000000004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8.1047999999999991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21.914400000000001</c:v>
                </c:pt>
                <c:pt idx="1">
                  <c:v>0.50380000000000003</c:v>
                </c:pt>
                <c:pt idx="2">
                  <c:v>69.773300000000006</c:v>
                </c:pt>
                <c:pt idx="3">
                  <c:v>0.75570000000000004</c:v>
                </c:pt>
                <c:pt idx="4">
                  <c:v>0</c:v>
                </c:pt>
                <c:pt idx="5">
                  <c:v>3.5264000000000002</c:v>
                </c:pt>
                <c:pt idx="6">
                  <c:v>0.50380000000000003</c:v>
                </c:pt>
                <c:pt idx="7">
                  <c:v>1.5113000000000001</c:v>
                </c:pt>
                <c:pt idx="8">
                  <c:v>1.5113000000000001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0.46740300000000001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0.41475599999999968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0.1156309999999996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1.2071710000000007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0.11563100000000048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0.41475599999999879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0.29173899999999975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8.0697810000000008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0.33629596031469955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0.11577199999999976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1.208647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0.11577200000000065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0.41526300000000038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0.67074999999999996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6.5618210000000001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0.26373800992980012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0.1603279999999998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1.6738000000000008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0.1603279999999998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0.57507999999999981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0.27371699999999954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6.9656380000000002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0.41597953586259973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0.18849800000000005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1.967892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0.18849800000000005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0.67612300000000047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0.9109190000000007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5.3759459999999999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0.24079599999999957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0.20706799999999959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5.7729000000000141E-2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0.60268300000000075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5.7729999999999393E-2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0.19871782841040009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9.2518619999999991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0.79220000000000002</c:v>
                </c:pt>
                <c:pt idx="1">
                  <c:v>0.20779999999999998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0.79220000000000002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Your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Your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Your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Your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Your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Your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Your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Your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8.7255140998483203</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0.11603299999999983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0.24163500000000049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6.7365999999999815E-2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0.70328999999999908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6.7365999999999815E-2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0.24163500000000049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0.20474399999999982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8.6283930000000009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0.20306817147079848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5.6624000000001118E-2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0.59113799999999905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5.662300000000009E-2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0.20310200000000123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0.16865299999999905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9.0916809999999995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0.17402723587500013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8.0144000000000659E-2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0.83668899999999979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8.0142999999999631E-2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0.28746699999999947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0.10952800000000096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8.4564679999999992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50</c:v>
                </c:pt>
                <c:pt idx="2">
                  <c:v>50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Your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Your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Your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Your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Your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Your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Your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Your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8.2842180696885706</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0.1300100000000004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0.28095700000000079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7.8328999999998317E-2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0.81774200000000086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7.8328000000000841E-2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0.28095799999999826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0.18338000000000143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8.5398929999999993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4.4069999999999609E-2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0.24571200000000104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6.8502999999999759E-2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0.71515800000000063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6.8501999999998731E-2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0.24571200000000104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1.5400000000020952E-4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8.8224780000000003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6.9035000000000402E-2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0.31023699999999987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8.6491999999999791E-2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0.90296099999999946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8.6491999999999791E-2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0.31023700000000076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3.9566000000000656E-2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8.2092790000000004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0.44142299999999945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0.35611300000000057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9.9280999999999509E-2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1.036486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9.9282000000000536E-2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0.35611200000000043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0.74939999999999962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7.5652220000000003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Your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Your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Your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Your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Your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Your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Your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Your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7.8902332691185899</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0.38107399999999991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0.29826599999999992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8.3153999999999506E-2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0.86811700000000069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8.3154999999999646E-2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0.29826500000000067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0.20183699999999938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7.5309350000000004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0.19279170072940044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8.8941000000000159E-2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0.92853099999999955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8.8941000000000159E-2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0.31902299999999961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0.61160500000000084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7.0499039999999997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0.13386146760380058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6.2758999999999787E-2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0.6551929999999988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6.2759000000001564E-2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0.22510899999999978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0.27964099999999981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8.813091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0.14802999999999944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0.39084800000000008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0.10896500000000042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1.1375850000000005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0.10896499999999953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0.39084800000000008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0.53206999999999915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7.3777090000000003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0.13393402761539974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0.14691999999999972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1.5338340000000006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0.14692099999999986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0.52699099999999977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1.5688980000000008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6.0968289999999996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5.9553000000000003</c:v>
                </c:pt>
                <c:pt idx="1">
                  <c:v>12.655099999999999</c:v>
                </c:pt>
                <c:pt idx="2">
                  <c:v>28.784099999999999</c:v>
                </c:pt>
                <c:pt idx="3">
                  <c:v>52.605499999999999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8.4837168721000111E-2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4.5112000000001373E-2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0.47096299999999935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4.5111999999999597E-2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0.16181300000000043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9.2926999999999538E-2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9.2584510000000009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0.20743900000000082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0.20828099999999949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5.8067000000001201E-2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0.60621299999999856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5.8067000000001201E-2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0.20828099999999949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0.19698299999999946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8.8685609999999997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0.24648897606460007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9.0008000000000088E-2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0.9396760000000004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9.00079999999992E-2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0.322851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0.41410899999999984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8.1263860000000001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Your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Your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Your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Your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Your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Your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Your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Your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7.8638982537673598</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3.6335000000001116E-2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0.23999599999999965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6.6908999999998997E-2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0.69852100000000128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6.6908999999998997E-2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0.23999599999999965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8.3697000000000799E-2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8.7428249999999998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0.42538900000000002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0.30086000000000013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8.3877999999999453E-2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0.87567100000000053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8.3878000000000341E-2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0.30086000000000013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0.30728199999999894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7.2318540000000002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1.9144999999999968E-2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0.31908700000000056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8.8958999999999122E-2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0.92872000000000021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8.896000000000015E-2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0.31908699999999968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0.42953900000000012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7.6170159999999996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Your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Your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Your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Your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Your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Your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Your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Your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6.9284332548866496</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RJZ | King's College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RJZ | King's College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RJZ | King's College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King's College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866908417"/>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645208590"/>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Q29. Do you think the hospital staff did everything they could to help control your pain?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845069744"/>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0654408"/>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162298236"/>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Q36. To what extent did hospital staff take your family or home situation into account when planning for you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Q38. Were you given enough notice about when you were going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4170928"/>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64529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776395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094991032"/>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30101759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2979472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14440663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02940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15378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60398128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69851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070382682"/>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64403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5562117"/>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27763544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24968044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746659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55084901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9972854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91085173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95535031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43575812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38508902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419657732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22434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47996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433917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68436008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47204598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62017511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83793627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92229859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29459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93829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847680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6248635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791230303"/>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728810360"/>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9646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48763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04554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0975230"/>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18201787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10409574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966835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59074909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451357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6825760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3131546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427366481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98858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85908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97628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3776131"/>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46630120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698104926"/>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646625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60695949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288102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42498180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11098376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62052236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772813152"/>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74623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37889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28038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13517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30525749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825807195"/>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0538660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49082940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8696887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90917439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70648846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60923019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59939427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64487972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39343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17965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732799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699395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11932654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18217486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04798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21690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39358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43014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41847720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725459244"/>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7017261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3335696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5758513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2029680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84480834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82370436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33077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45006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25261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6234954"/>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400505490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52463689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3708504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01101368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772093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3903835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50294259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12650068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22261218"/>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48054298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17167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32864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262461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1145598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9231834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23986853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758862412"/>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20169940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83811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3221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9802236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89224834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43978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79286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70499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1404769"/>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421907460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03123604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2893326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7300109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8120689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9342578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21132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8485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55966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9272106"/>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6004024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94872552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7371040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93680670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9160038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92838507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17094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92874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08986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4056207"/>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24652557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222677849"/>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4775233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34010279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9169659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94156054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4559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57420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38306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3427009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520632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533002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5847375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2455381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166509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90872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36185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52454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5358353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3448684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5206976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9613381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64317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3246088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6238087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35880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3504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7636890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24620151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0986617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2589398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88127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8998186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9505970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62117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73352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575094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2413544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7689686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67074870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5559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41318439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9304801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(202)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66987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24293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0577676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8633647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9066370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(96)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4161262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32661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7472884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8783017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94605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0304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1048036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4250195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5043918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40205650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00750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4623180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7675740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49310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17619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16443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73493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0214163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6002537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4231324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6175608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1584222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8027347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59253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7708102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1184370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40871264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8998709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90771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6420629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9564070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1389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3556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5117373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7513115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1731274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04901055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84087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1789504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3892653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(202)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83081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66523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0351579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7962056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3256629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41030610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06079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2324342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1334769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(204)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51629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30411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41291599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5919264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3359346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8733400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97586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1819022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8509899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7209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35447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775787733"/>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984401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9268101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77443585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28634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00300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6956102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77974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46740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4262508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3885154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5216647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5098066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41556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6523204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5502005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43466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36190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6499359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425284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7325948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5786914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93212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0450721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5147374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44243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78415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7620604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5935659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8175820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2506992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23780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5128931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7504775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83611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12444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0793516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3424652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8422344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728574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59179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8175754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5384466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55395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59346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9660494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6195253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4348409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3426522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1903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3010954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5084349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61945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48621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424933200"/>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0452995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4066835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(113)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57217271"/>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05756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4021457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3057043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93762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56249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1596493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40568023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8892558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(202)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6672290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11881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1172915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2449708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03301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98429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49662077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8664671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7284212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(113)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816861192"/>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84518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7800935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2351893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32120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48877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4213532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4817137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2736909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5282742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93934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3492119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0998275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75559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35005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88546793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2290032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8029493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48238298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67051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0562129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2369730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80410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03574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0854019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4863368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1692046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9282940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70783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2713098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1020326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47106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41050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9955892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96820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3916457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834582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COLLEGE HOSPITAL (DENMARK HILL) (202)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UNIVERSITY HOSPITAL (157)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ORPINGTON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97826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75032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27409515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28694761"/>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91728508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51206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24515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208965916"/>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30394574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54837077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53518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95199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31948709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49806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4247868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372649301"/>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15485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32306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78928349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019837461"/>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04821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7165993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97700281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880143181"/>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9466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52827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94627221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907266477"/>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74708404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053817785"/>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84040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0999277"/>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266882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38620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96514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632798130"/>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04425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428893050"/>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Q36. To what extent did hospital staff take your family or home situation into account when planning for you to leave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44442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337070270"/>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37073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37081992"/>
              </p:ext>
            </p:extLst>
          </p:nvPr>
        </p:nvGraphicFramePr>
        <p:xfrm>
          <a:off x="469068" y="1548000"/>
          <a:ext cx="11253864" cy="170805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Q23. Thinking about your care and treatment, were you told something by a member of staff that was different to what you had been told by another member of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1806438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6992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King's College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796555867"/>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Feedback on care: patients being asked to give their views on the quality of their care
Enough nurses: patients feeling there were enough nurses on duty to care for them in hospital
Changing wards during the night: staff explaining the reason for patients needing to change wards during the night
Pain control: where patients were in pain, feeling hospital staff did everything they could to help control their pain</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406074921"/>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Home and family situation: staff considering the patients home and family situation when planning for them to leave hospital, if needed
Help with eating: patients being given enough help from staff to eat meals, if needed
Notice about leaving hospital: patients being given enough notice about when they were going to leave hospital
Food outside set meal times: patients being able to get hospital food outside of set meal times, if needed
Waiting to get to a bed: patients feeling that they waited the right amount of time to get to a bed on a ward after they arrived at the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King's College Hospital NHS Foundation Trust who had attended in late 2021. Responses were received from 403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71607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698032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403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176191036"/>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0547248"/>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625295832"/>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2100204"/>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852905986"/>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947867831"/>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676129988"/>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4092038587"/>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582488369"/>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993752291"/>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0240656"/>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536262226"/>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2379644"/>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170644067"/>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395883103"/>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16945</Words>
  <Application>Microsoft Office PowerPoint</Application>
  <PresentationFormat>Widescreen</PresentationFormat>
  <Paragraphs>2425</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King's College Hospital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2022-09-30T11:05:20Z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